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3" r:id="rId2"/>
    <p:sldId id="256" r:id="rId3"/>
    <p:sldId id="257" r:id="rId4"/>
    <p:sldId id="258" r:id="rId5"/>
    <p:sldId id="304" r:id="rId6"/>
    <p:sldId id="260" r:id="rId7"/>
    <p:sldId id="261" r:id="rId8"/>
    <p:sldId id="263" r:id="rId9"/>
    <p:sldId id="291" r:id="rId10"/>
    <p:sldId id="294" r:id="rId11"/>
    <p:sldId id="303" r:id="rId12"/>
    <p:sldId id="295" r:id="rId13"/>
    <p:sldId id="296" r:id="rId14"/>
    <p:sldId id="297" r:id="rId15"/>
    <p:sldId id="298" r:id="rId16"/>
    <p:sldId id="299" r:id="rId17"/>
    <p:sldId id="301" r:id="rId18"/>
    <p:sldId id="300" r:id="rId19"/>
    <p:sldId id="305" r:id="rId20"/>
    <p:sldId id="306" r:id="rId21"/>
    <p:sldId id="307" r:id="rId22"/>
    <p:sldId id="286" r:id="rId23"/>
    <p:sldId id="308" r:id="rId24"/>
    <p:sldId id="309" r:id="rId25"/>
    <p:sldId id="31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5" autoAdjust="0"/>
  </p:normalViewPr>
  <p:slideViewPr>
    <p:cSldViewPr>
      <p:cViewPr varScale="1">
        <p:scale>
          <a:sx n="67" d="100"/>
          <a:sy n="67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3A481-13D2-4008-8D7C-FD83AE489D12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E02B-19E9-4E1A-B3B1-8BAC24177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Please keep your eyes here to see instructions before going to slide show.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4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It is not mandatory. If teacher</a:t>
            </a:r>
            <a:r>
              <a:rPr lang="en-US" baseline="0" dirty="0" smtClean="0"/>
              <a:t> feels, may show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24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go slow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8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03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15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4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3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7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40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30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may ask the students to open their text book to read section B silently. He will just observe and help the students in silently reading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use this slide to welcome the students to start the class. This picture is set here because this topic is related to it. Teacher may change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will make this</a:t>
            </a:r>
            <a:r>
              <a:rPr lang="en-US" baseline="0" dirty="0" smtClean="0"/>
              <a:t> option understand the students to write a paragraph. They may begin with the help of the pictures.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75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may ask the students this option to fill up with the words given in the box. Then he can show the answer for checking if they are correct</a:t>
            </a:r>
            <a:r>
              <a:rPr lang="en-US" baseline="0" dirty="0" smtClean="0"/>
              <a:t>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7688-8F67-408E-8899-13B23167A9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9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</a:t>
            </a:r>
            <a:r>
              <a:rPr lang="en-US" baseline="0" dirty="0" smtClean="0"/>
              <a:t> for grammar part. Teacher may use board to discuss interrogative sentence. Specially the use of ‘</a:t>
            </a:r>
            <a:r>
              <a:rPr lang="en-US" baseline="0" dirty="0" err="1" smtClean="0"/>
              <a:t>Wh</a:t>
            </a:r>
            <a:r>
              <a:rPr lang="en-US" baseline="0" dirty="0" smtClean="0"/>
              <a:t>’ question. He may show the structure of ‘</a:t>
            </a:r>
            <a:r>
              <a:rPr lang="en-US" baseline="0" dirty="0" err="1" smtClean="0"/>
              <a:t>Wh</a:t>
            </a:r>
            <a:r>
              <a:rPr lang="en-US" baseline="0" dirty="0" smtClean="0"/>
              <a:t>’ question like ( </a:t>
            </a:r>
            <a:r>
              <a:rPr lang="en-US" baseline="0" dirty="0" err="1" smtClean="0"/>
              <a:t>Wh+Av+sub+Mv+ex</a:t>
            </a:r>
            <a:r>
              <a:rPr lang="en-US" baseline="0" dirty="0" smtClean="0"/>
              <a:t>…… and much more).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2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Last greeting.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</a:t>
            </a:r>
            <a:r>
              <a:rPr lang="en-US" baseline="0" dirty="0" smtClean="0"/>
              <a:t> and the </a:t>
            </a:r>
            <a:r>
              <a:rPr lang="en-US" baseline="0" dirty="0" err="1" smtClean="0"/>
              <a:t>calss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0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slide is to introduce </a:t>
            </a:r>
            <a:r>
              <a:rPr lang="en-US" dirty="0" err="1" smtClean="0"/>
              <a:t>Pallikobi</a:t>
            </a:r>
            <a:r>
              <a:rPr lang="en-US" dirty="0" smtClean="0"/>
              <a:t> </a:t>
            </a:r>
            <a:r>
              <a:rPr lang="en-US" dirty="0" err="1" smtClean="0"/>
              <a:t>Jasimuddin</a:t>
            </a:r>
            <a:r>
              <a:rPr lang="en-US" dirty="0" smtClean="0"/>
              <a:t> and his period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Famous works of </a:t>
            </a:r>
            <a:r>
              <a:rPr lang="en-US" dirty="0" err="1" smtClean="0"/>
              <a:t>Jasimuddin</a:t>
            </a:r>
            <a:r>
              <a:rPr lang="en-US" dirty="0" smtClean="0"/>
              <a:t> </a:t>
            </a:r>
            <a:r>
              <a:rPr lang="en-US" dirty="0" err="1" smtClean="0"/>
              <a:t>Nakshi</a:t>
            </a:r>
            <a:r>
              <a:rPr lang="en-US" dirty="0" smtClean="0"/>
              <a:t> </a:t>
            </a:r>
            <a:r>
              <a:rPr lang="en-US" dirty="0" err="1" smtClean="0"/>
              <a:t>Kanthar</a:t>
            </a:r>
            <a:r>
              <a:rPr lang="en-US" dirty="0" smtClean="0"/>
              <a:t> Math published in 1929, </a:t>
            </a:r>
            <a:r>
              <a:rPr lang="en-US" dirty="0" err="1" smtClean="0"/>
              <a:t>Sujon</a:t>
            </a:r>
            <a:r>
              <a:rPr lang="en-US" dirty="0" smtClean="0"/>
              <a:t> </a:t>
            </a:r>
            <a:r>
              <a:rPr lang="en-US" dirty="0" err="1" smtClean="0"/>
              <a:t>Badiar</a:t>
            </a:r>
            <a:r>
              <a:rPr lang="en-US" dirty="0" smtClean="0"/>
              <a:t> </a:t>
            </a:r>
            <a:r>
              <a:rPr lang="en-US" dirty="0" err="1" smtClean="0"/>
              <a:t>Ghat</a:t>
            </a:r>
            <a:r>
              <a:rPr lang="en-US" dirty="0" smtClean="0"/>
              <a:t> first published in 1933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video is for taking out the name of today’s lesson from</a:t>
            </a:r>
            <a:r>
              <a:rPr lang="en-US" baseline="0" dirty="0" smtClean="0"/>
              <a:t>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36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Bothe the four skills will be focused in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66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Main class started from here. Teacher may go ahead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0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6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1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9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7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5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0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8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2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0D7A-0BB1-4705-88BF-FD072A7FC39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990600"/>
            <a:ext cx="5638800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Hidden Page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352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Teacher may follow the instructions below the pages to make the class effective.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77572" y="1143000"/>
            <a:ext cx="54102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Hidden slide</a:t>
            </a: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Key word option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0075" y="3276600"/>
            <a:ext cx="8001000" cy="2514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Book Antiqua" pitchFamily="18" charset="0"/>
              </a:rPr>
              <a:t>It is not mandatory to conduct this option by a teacher. If time may cover, he may proceed slowly according to animation.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0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086" y="5801380"/>
            <a:ext cx="8483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Book Antiqua" pitchFamily="18" charset="0"/>
              </a:rPr>
              <a:t>Nakshi</a:t>
            </a:r>
            <a:r>
              <a:rPr lang="en-US" sz="2800" b="1" dirty="0">
                <a:latin typeface="Book Antiqua" pitchFamily="18" charset="0"/>
              </a:rPr>
              <a:t> </a:t>
            </a:r>
            <a:r>
              <a:rPr lang="en-US" sz="2800" b="1" dirty="0" err="1">
                <a:latin typeface="Book Antiqua" pitchFamily="18" charset="0"/>
              </a:rPr>
              <a:t>Kantha</a:t>
            </a:r>
            <a:r>
              <a:rPr lang="en-US" sz="2800" b="1" dirty="0">
                <a:latin typeface="Book Antiqua" pitchFamily="18" charset="0"/>
              </a:rPr>
              <a:t> is a kind of embroidered quilt.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686" y="2094072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cover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08472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blanket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086" y="3886201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comforter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086" y="4767943"/>
            <a:ext cx="2971800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bedding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57200"/>
            <a:ext cx="2971800" cy="8184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Quilt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219200" y="1275636"/>
            <a:ext cx="1143000" cy="818436"/>
          </a:xfrm>
          <a:prstGeom prst="downArrow">
            <a:avLst>
              <a:gd name="adj1" fmla="val 47461"/>
              <a:gd name="adj2" fmla="val 4468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68184"/>
            <a:ext cx="5172076" cy="48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1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457200"/>
            <a:ext cx="283754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Artistic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686" y="5953780"/>
            <a:ext cx="83336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Nakshi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kantha</a:t>
            </a:r>
            <a:r>
              <a:rPr lang="en-US" sz="2800" b="1" dirty="0" smtClean="0">
                <a:latin typeface="Book Antiqua" pitchFamily="18" charset="0"/>
              </a:rPr>
              <a:t> is made with artistic design.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380999" y="1066800"/>
            <a:ext cx="2837543" cy="1295400"/>
          </a:xfrm>
          <a:prstGeom prst="downArrowCallout">
            <a:avLst>
              <a:gd name="adj1" fmla="val 57012"/>
              <a:gd name="adj2" fmla="val 53012"/>
              <a:gd name="adj3" fmla="val 25000"/>
              <a:gd name="adj4" fmla="val 5782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95514" y="2416669"/>
            <a:ext cx="2837543" cy="1295400"/>
          </a:xfrm>
          <a:prstGeom prst="downArrowCallout">
            <a:avLst>
              <a:gd name="adj1" fmla="val 57012"/>
              <a:gd name="adj2" fmla="val 53012"/>
              <a:gd name="adj3" fmla="val 25000"/>
              <a:gd name="adj4" fmla="val 5782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creative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442685" y="3722955"/>
            <a:ext cx="2837543" cy="1295400"/>
          </a:xfrm>
          <a:prstGeom prst="downArrowCallout">
            <a:avLst>
              <a:gd name="adj1" fmla="val 57012"/>
              <a:gd name="adj2" fmla="val 53012"/>
              <a:gd name="adj3" fmla="val 25000"/>
              <a:gd name="adj4" fmla="val 5782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imaginative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056" y="5092741"/>
            <a:ext cx="2837543" cy="647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inventive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0" name="Picture 2" descr="D:\MODEL CONTENT DEVELOPMENT WORKSHOP AT DTTC 14.09.2014\EQUIPMENT FOR NAKSHI KANTHA\asdfc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57199"/>
            <a:ext cx="5347377" cy="52832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5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391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Commercially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90600"/>
            <a:ext cx="7391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Meaning: business purpose/trade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029980"/>
            <a:ext cx="7391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Nakshi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kantha</a:t>
            </a:r>
            <a:r>
              <a:rPr lang="en-US" sz="2800" b="1" dirty="0" smtClean="0">
                <a:latin typeface="Book Antiqua" pitchFamily="18" charset="0"/>
              </a:rPr>
              <a:t> is now made commercially.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85069"/>
            <a:ext cx="6629400" cy="4165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01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Traditional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Meaning: old-fashioned/old style/legendary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089801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Nakshi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kantha</a:t>
            </a:r>
            <a:r>
              <a:rPr lang="en-US" sz="2800" b="1" dirty="0" smtClean="0">
                <a:latin typeface="Book Antiqua" pitchFamily="18" charset="0"/>
              </a:rPr>
              <a:t> is a kind of traditional craft.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924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912" y="6106180"/>
            <a:ext cx="82558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There is a great demand of </a:t>
            </a:r>
            <a:r>
              <a:rPr lang="en-US" sz="2800" b="1" dirty="0" err="1" smtClean="0">
                <a:latin typeface="Book Antiqua" pitchFamily="18" charset="0"/>
              </a:rPr>
              <a:t>Nakshi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kantha</a:t>
            </a:r>
            <a:r>
              <a:rPr lang="en-US" sz="2800" b="1" dirty="0" smtClean="0">
                <a:latin typeface="Book Antiqua" pitchFamily="18" charset="0"/>
              </a:rPr>
              <a:t>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7"/>
          <a:stretch/>
        </p:blipFill>
        <p:spPr>
          <a:xfrm>
            <a:off x="4017717" y="457200"/>
            <a:ext cx="4672712" cy="55625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own Arrow Callout 5"/>
          <p:cNvSpPr/>
          <p:nvPr/>
        </p:nvSpPr>
        <p:spPr>
          <a:xfrm>
            <a:off x="430912" y="453571"/>
            <a:ext cx="3429000" cy="1734458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Demand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430912" y="2286000"/>
            <a:ext cx="3429000" cy="1371600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want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430912" y="3733800"/>
            <a:ext cx="3429000" cy="1371600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call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912" y="5210628"/>
            <a:ext cx="3429000" cy="7619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request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1535"/>
            <a:ext cx="8534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It looks very beautiful because of its artistic pattern.</a:t>
            </a:r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32" y="381000"/>
            <a:ext cx="5926968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own Arrow Callout 5"/>
          <p:cNvSpPr/>
          <p:nvPr/>
        </p:nvSpPr>
        <p:spPr>
          <a:xfrm>
            <a:off x="293914" y="381000"/>
            <a:ext cx="2481320" cy="1734458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P</a:t>
            </a:r>
            <a:r>
              <a:rPr lang="en-US" sz="2800" b="1" dirty="0" smtClean="0">
                <a:latin typeface="Book Antiqua" pitchFamily="18" charset="0"/>
              </a:rPr>
              <a:t>attern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04800" y="2209800"/>
            <a:ext cx="2481320" cy="1371600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designed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04800" y="3657600"/>
            <a:ext cx="2481320" cy="1371600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shaped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134428"/>
            <a:ext cx="2481320" cy="7619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format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086" y="5867400"/>
            <a:ext cx="8483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  <a:cs typeface="Times New Roman" pitchFamily="18" charset="0"/>
              </a:rPr>
              <a:t>Quilt is </a:t>
            </a:r>
            <a:r>
              <a:rPr lang="en-US" sz="2800" b="1" dirty="0" err="1" smtClean="0">
                <a:latin typeface="Book Antiqua" pitchFamily="18" charset="0"/>
                <a:cs typeface="Times New Roman" pitchFamily="18" charset="0"/>
              </a:rPr>
              <a:t>embrodered</a:t>
            </a:r>
            <a:r>
              <a:rPr lang="en-US" sz="2800" b="1" dirty="0" smtClean="0">
                <a:latin typeface="Book Antiqua" pitchFamily="18" charset="0"/>
                <a:cs typeface="Times New Roman" pitchFamily="18" charset="0"/>
              </a:rPr>
              <a:t> with thread and needle.</a:t>
            </a:r>
            <a:endParaRPr lang="en-US" sz="2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200"/>
            <a:ext cx="4829175" cy="4942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15686" y="2398871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d</a:t>
            </a:r>
            <a:r>
              <a:rPr lang="en-US" sz="2800" b="1" dirty="0" smtClean="0">
                <a:latin typeface="Book Antiqua" pitchFamily="18" charset="0"/>
              </a:rPr>
              <a:t>esigned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313271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beautified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086" y="4191000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ornamented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086" y="5072742"/>
            <a:ext cx="2971800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decorated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304800" y="228600"/>
            <a:ext cx="2971800" cy="2170271"/>
          </a:xfrm>
          <a:prstGeom prst="downArrowCallout">
            <a:avLst>
              <a:gd name="adj1" fmla="val 57360"/>
              <a:gd name="adj2" fmla="val 48114"/>
              <a:gd name="adj3" fmla="val 25000"/>
              <a:gd name="adj4" fmla="val 52939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Embroidered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80" y="5943600"/>
            <a:ext cx="82913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Book Antiqua" pitchFamily="18" charset="0"/>
              </a:rPr>
              <a:t>Let us </a:t>
            </a:r>
            <a:r>
              <a:rPr lang="en-US" sz="2800" b="1" i="1" dirty="0">
                <a:latin typeface="Book Antiqua" pitchFamily="18" charset="0"/>
              </a:rPr>
              <a:t>k</a:t>
            </a:r>
            <a:r>
              <a:rPr lang="en-US" sz="2800" b="1" i="1" dirty="0" smtClean="0">
                <a:latin typeface="Book Antiqua" pitchFamily="18" charset="0"/>
              </a:rPr>
              <a:t>now more.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2584907" y="1143000"/>
            <a:ext cx="4114800" cy="4343400"/>
          </a:xfrm>
          <a:prstGeom prst="star6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What is a </a:t>
            </a:r>
            <a:r>
              <a:rPr lang="en-US" sz="2800" b="1" dirty="0" err="1" smtClean="0">
                <a:latin typeface="Book Antiqua" pitchFamily="18" charset="0"/>
              </a:rPr>
              <a:t>Nakshi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Kantha</a:t>
            </a:r>
            <a:r>
              <a:rPr lang="en-US" sz="2800" b="1" dirty="0" smtClean="0">
                <a:latin typeface="Book Antiqua" pitchFamily="18" charset="0"/>
              </a:rPr>
              <a:t>?</a:t>
            </a:r>
            <a:endParaRPr lang="en-US" sz="2800" b="1" dirty="0">
              <a:latin typeface="Book Antiqu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8937" y="381000"/>
            <a:ext cx="8291320" cy="5410200"/>
            <a:chOff x="774077" y="152400"/>
            <a:chExt cx="7898244" cy="58583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543" y="3124200"/>
              <a:ext cx="3944778" cy="288654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77" y="3048000"/>
              <a:ext cx="3950323" cy="296274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999" y="152400"/>
              <a:ext cx="3950322" cy="29627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77" y="152400"/>
              <a:ext cx="3950323" cy="296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40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2438400"/>
            <a:ext cx="80772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B Now read the text to know about </a:t>
            </a:r>
            <a:r>
              <a:rPr lang="en-US" sz="4000" b="1" dirty="0" err="1" smtClean="0">
                <a:latin typeface="Book Antiqua" pitchFamily="18" charset="0"/>
              </a:rPr>
              <a:t>nakshi</a:t>
            </a:r>
            <a:r>
              <a:rPr lang="en-US" sz="4000" b="1" dirty="0" smtClean="0">
                <a:latin typeface="Book Antiqua" pitchFamily="18" charset="0"/>
              </a:rPr>
              <a:t> </a:t>
            </a:r>
            <a:r>
              <a:rPr lang="en-US" sz="4000" b="1" dirty="0" err="1" smtClean="0">
                <a:latin typeface="Book Antiqua" pitchFamily="18" charset="0"/>
              </a:rPr>
              <a:t>kantha</a:t>
            </a:r>
            <a:r>
              <a:rPr lang="en-US" sz="4000" b="1" dirty="0" smtClean="0">
                <a:latin typeface="Book Antiqua" pitchFamily="18" charset="0"/>
              </a:rPr>
              <a:t>.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71800" y="2819399"/>
            <a:ext cx="3581400" cy="609601"/>
          </a:xfrm>
          <a:prstGeom prst="ellipse">
            <a:avLst/>
          </a:prstGeom>
          <a:solidFill>
            <a:srgbClr val="C00000">
              <a:alpha val="52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Welcome.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6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820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7663" indent="-347663" algn="just"/>
            <a:r>
              <a:rPr lang="en-US" sz="2400" b="1" dirty="0" smtClean="0">
                <a:latin typeface="Book Antiqua" pitchFamily="18" charset="0"/>
              </a:rPr>
              <a:t>C Write a paragraph describing how the </a:t>
            </a:r>
            <a:r>
              <a:rPr lang="en-US" sz="2400" b="1" dirty="0" err="1" smtClean="0">
                <a:latin typeface="Book Antiqua" pitchFamily="18" charset="0"/>
              </a:rPr>
              <a:t>nakshi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kantha</a:t>
            </a:r>
            <a:r>
              <a:rPr lang="en-US" sz="2400" b="1" dirty="0" smtClean="0">
                <a:latin typeface="Book Antiqua" pitchFamily="18" charset="0"/>
              </a:rPr>
              <a:t> is made. Start like this: Old or new cloth and </a:t>
            </a:r>
            <a:r>
              <a:rPr lang="en-US" sz="2400" b="1" dirty="0" err="1" smtClean="0">
                <a:latin typeface="Book Antiqua" pitchFamily="18" charset="0"/>
              </a:rPr>
              <a:t>coloured</a:t>
            </a:r>
            <a:r>
              <a:rPr lang="en-US" sz="2400" b="1" dirty="0" smtClean="0">
                <a:latin typeface="Book Antiqua" pitchFamily="18" charset="0"/>
              </a:rPr>
              <a:t> thread are needed. First the cloth is folded, then……</a:t>
            </a:r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42672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14801"/>
            <a:ext cx="4038678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1"/>
            <a:ext cx="4267200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599"/>
            <a:ext cx="4038600" cy="2362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60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87400" y="609600"/>
            <a:ext cx="7696200" cy="1219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D Do you like a ……..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120825"/>
            <a:ext cx="8305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o</a:t>
            </a:r>
            <a:r>
              <a:rPr lang="en-US" sz="3200" b="1" dirty="0" smtClean="0">
                <a:latin typeface="Book Antiqua" pitchFamily="18" charset="0"/>
              </a:rPr>
              <a:t>r an ordinary </a:t>
            </a:r>
            <a:r>
              <a:rPr lang="en-US" sz="3200" b="1" dirty="0" err="1" smtClean="0">
                <a:latin typeface="Book Antiqua" pitchFamily="18" charset="0"/>
              </a:rPr>
              <a:t>kantha</a:t>
            </a:r>
            <a:r>
              <a:rPr lang="en-US" sz="3200" b="1" dirty="0" smtClean="0">
                <a:latin typeface="Book Antiqua" pitchFamily="18" charset="0"/>
              </a:rPr>
              <a:t>? Why?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750"/>
            <a:ext cx="8305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4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7241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  <a:cs typeface="Times New Roman" pitchFamily="18" charset="0"/>
              </a:rPr>
              <a:t>E. Complete the sentences with given clues</a:t>
            </a:r>
            <a:endParaRPr lang="en-US" sz="2800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418344"/>
            <a:ext cx="8237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Nakshi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kantha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means artistic 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The name was taken from a ________ word 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The art has been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practised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in ______Bengal for 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Nakshi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kanthas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are now sold in ________ shops.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Nakshi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kanthas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now in great demand because of their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colourful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________and 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Nakshi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kathas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are a kind of _____</a:t>
            </a:r>
            <a:endParaRPr lang="en-US" sz="2400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1268859"/>
            <a:ext cx="79248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Bengali patterns embroidery years fashion art rural designs quilt </a:t>
            </a:r>
            <a:r>
              <a:rPr lang="en-US" sz="2800" b="1" dirty="0" err="1" smtClean="0">
                <a:latin typeface="Book Antiqua" pitchFamily="18" charset="0"/>
              </a:rPr>
              <a:t>noksha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3770967"/>
            <a:ext cx="18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Bengali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1257" y="338931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p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atterns.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375728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Book Antiqua" pitchFamily="18" charset="0"/>
              </a:rPr>
              <a:t>noksha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41257" y="4123774"/>
            <a:ext cx="105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rural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7214" y="4131031"/>
            <a:ext cx="103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years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65800" y="449731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fashion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521876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patterns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9600" y="520425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designs.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1814" y="5590793"/>
            <a:ext cx="98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quilt.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2691825"/>
            <a:ext cx="673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Book Antiqua" pitchFamily="18" charset="0"/>
              </a:rPr>
              <a:t>Check your answers</a:t>
            </a:r>
            <a:endParaRPr lang="en-US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/>
            <a:r>
              <a:rPr lang="en-US" sz="2400" b="1" dirty="0" smtClean="0">
                <a:latin typeface="Book Antiqua" pitchFamily="18" charset="0"/>
              </a:rPr>
              <a:t>F  Write down five questions for the completed statements in E above.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385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One is done for you.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086746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2</a:t>
            </a:r>
            <a:r>
              <a:rPr lang="en-US" sz="2400" b="1" dirty="0" smtClean="0">
                <a:latin typeface="Book Antiqua" pitchFamily="18" charset="0"/>
              </a:rPr>
              <a:t>. What word was taken as the </a:t>
            </a:r>
            <a:r>
              <a:rPr lang="en-US" sz="2400" b="1" dirty="0">
                <a:latin typeface="Book Antiqua" pitchFamily="18" charset="0"/>
              </a:rPr>
              <a:t>name  </a:t>
            </a:r>
            <a:r>
              <a:rPr lang="en-US" sz="2400" b="1" dirty="0" smtClean="0">
                <a:latin typeface="Book Antiqua" pitchFamily="18" charset="0"/>
              </a:rPr>
              <a:t>from?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486" y="1703473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1. What does </a:t>
            </a:r>
            <a:r>
              <a:rPr lang="en-US" sz="2400" b="1" dirty="0" err="1" smtClean="0">
                <a:latin typeface="Book Antiqua" pitchFamily="18" charset="0"/>
              </a:rPr>
              <a:t>noksha</a:t>
            </a:r>
            <a:r>
              <a:rPr lang="en-US" sz="2400" b="1" dirty="0" smtClean="0">
                <a:latin typeface="Book Antiqua" pitchFamily="18" charset="0"/>
              </a:rPr>
              <a:t> mean?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54841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3. Where has the art been </a:t>
            </a:r>
            <a:r>
              <a:rPr lang="en-US" sz="2400" b="1" dirty="0" err="1" smtClean="0">
                <a:latin typeface="Book Antiqua" pitchFamily="18" charset="0"/>
              </a:rPr>
              <a:t>practised</a:t>
            </a:r>
            <a:r>
              <a:rPr lang="en-US" sz="2400" b="1" dirty="0" smtClean="0">
                <a:latin typeface="Book Antiqua" pitchFamily="18" charset="0"/>
              </a:rPr>
              <a:t>? How long?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714" y="4010076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4. Where are they sold now?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456" y="4494073"/>
            <a:ext cx="756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5. Why are </a:t>
            </a:r>
            <a:r>
              <a:rPr lang="en-US" sz="2400" b="1" dirty="0" err="1" smtClean="0">
                <a:latin typeface="Book Antiqua" pitchFamily="18" charset="0"/>
              </a:rPr>
              <a:t>Nakshi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Kanthas</a:t>
            </a:r>
            <a:r>
              <a:rPr lang="en-US" sz="2400" b="1" dirty="0" smtClean="0">
                <a:latin typeface="Book Antiqua" pitchFamily="18" charset="0"/>
              </a:rPr>
              <a:t> in a great demand?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03193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6</a:t>
            </a:r>
            <a:r>
              <a:rPr lang="en-US" sz="2400" b="1" dirty="0" smtClean="0">
                <a:latin typeface="Book Antiqua" pitchFamily="18" charset="0"/>
              </a:rPr>
              <a:t>. What are </a:t>
            </a:r>
            <a:r>
              <a:rPr lang="en-US" sz="2400" b="1" dirty="0" err="1" smtClean="0">
                <a:latin typeface="Book Antiqua" pitchFamily="18" charset="0"/>
              </a:rPr>
              <a:t>Nakshi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Kanthas</a:t>
            </a:r>
            <a:r>
              <a:rPr lang="en-US" sz="2400" b="1" dirty="0" smtClean="0">
                <a:latin typeface="Book Antiqua" pitchFamily="18" charset="0"/>
              </a:rPr>
              <a:t>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6460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406400"/>
            <a:r>
              <a:rPr lang="en-US" sz="2400" b="1" dirty="0" smtClean="0">
                <a:latin typeface="Book Antiqua" pitchFamily="18" charset="0"/>
              </a:rPr>
              <a:t>G  Work in pairs. Ask and answer all the questions. Now   </a:t>
            </a:r>
            <a:r>
              <a:rPr lang="en-US" sz="2400" b="1" dirty="0" err="1" smtClean="0">
                <a:latin typeface="Book Antiqua" pitchFamily="18" charset="0"/>
              </a:rPr>
              <a:t>wite</a:t>
            </a:r>
            <a:r>
              <a:rPr lang="en-US" sz="2400" b="1" dirty="0" smtClean="0">
                <a:latin typeface="Book Antiqua" pitchFamily="18" charset="0"/>
              </a:rPr>
              <a:t> 3-4 more questions on the text given B above.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362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Match your answer.</a:t>
            </a:r>
            <a:endParaRPr lang="en-US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1828800"/>
            <a:ext cx="8229600" cy="32078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May Allah bless you all.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4412"/>
            <a:ext cx="7924800" cy="24384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77612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</a:t>
            </a:r>
            <a:r>
              <a:rPr lang="en-US" sz="2400" b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A2i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and the panel of honorable editors ( Md. Jahangir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Assistant Professor (English) TTC,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Dhaka, and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Khaled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Assistant Professor (English) TTC,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Dhaka,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to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enrich the contents.</a:t>
            </a:r>
            <a:endParaRPr lang="en-US" sz="2400" b="1" dirty="0">
              <a:solidFill>
                <a:srgbClr val="003399"/>
              </a:solidFill>
              <a:latin typeface="Book Antiqua" pitchFamily="18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3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0"/>
            <a:ext cx="8305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sz="6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752600"/>
            <a:ext cx="7467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Book Antiqua" pitchFamily="18" charset="0"/>
              </a:rPr>
              <a:t>Md</a:t>
            </a:r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ook Antiqua" pitchFamily="18" charset="0"/>
              </a:rPr>
              <a:t>Hasan</a:t>
            </a:r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ook Antiqua" pitchFamily="18" charset="0"/>
              </a:rPr>
              <a:t>Hafizur</a:t>
            </a:r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ook Antiqua" pitchFamily="18" charset="0"/>
              </a:rPr>
              <a:t>Rahman</a:t>
            </a:r>
            <a:endParaRPr lang="en-US" sz="44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Lecturer &amp; Head of the Department (English)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Cambrian School &amp; College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Campus-5, Dhaka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491811"/>
            <a:ext cx="7772400" cy="38498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304800" y="1143000"/>
            <a:ext cx="8610600" cy="5486400"/>
          </a:xfrm>
          <a:prstGeom prst="frame">
            <a:avLst>
              <a:gd name="adj1" fmla="val 92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0292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Class-VIII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English First Paper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8" y="685800"/>
            <a:ext cx="4042229" cy="4680857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361542" y="5877580"/>
            <a:ext cx="4419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Jasimuddin</a:t>
            </a:r>
            <a:r>
              <a:rPr lang="en-US" sz="2800" b="1" dirty="0" smtClean="0">
                <a:latin typeface="Book Antiqua" pitchFamily="18" charset="0"/>
              </a:rPr>
              <a:t> (1903-1976)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6399" y="576590"/>
            <a:ext cx="3962400" cy="5300990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Do you know him?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09600" y="228600"/>
            <a:ext cx="8001000" cy="1818620"/>
          </a:xfrm>
          <a:prstGeom prst="downArrowCallout">
            <a:avLst>
              <a:gd name="adj1" fmla="val 47857"/>
              <a:gd name="adj2" fmla="val 46587"/>
              <a:gd name="adj3" fmla="val 25000"/>
              <a:gd name="adj4" fmla="val 56922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Do you know some of his famous works?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2900" y="1229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Yes.</a:t>
            </a:r>
            <a:endParaRPr lang="en-US" sz="2800" b="1" dirty="0">
              <a:latin typeface="Book Antiqua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30953" y="2057400"/>
            <a:ext cx="4441950" cy="4648200"/>
            <a:chOff x="330953" y="2057400"/>
            <a:chExt cx="4441950" cy="4648200"/>
          </a:xfrm>
        </p:grpSpPr>
        <p:grpSp>
          <p:nvGrpSpPr>
            <p:cNvPr id="12" name="Group 11"/>
            <p:cNvGrpSpPr/>
            <p:nvPr/>
          </p:nvGrpSpPr>
          <p:grpSpPr>
            <a:xfrm>
              <a:off x="330953" y="2057400"/>
              <a:ext cx="4441950" cy="4648200"/>
              <a:chOff x="330953" y="2057400"/>
              <a:chExt cx="4441950" cy="4648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2057400"/>
                <a:ext cx="3924300" cy="4648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 rot="18961801">
                <a:off x="330953" y="3612326"/>
                <a:ext cx="4441950" cy="9950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1">
                  <a:avLst/>
                </a:prstTxWarp>
                <a:spAutoFit/>
              </a:bodyPr>
              <a:lstStyle/>
              <a:p>
                <a:r>
                  <a:rPr lang="en-US" sz="2400" b="1" dirty="0" err="1" smtClean="0">
                    <a:latin typeface="Book Antiqua" pitchFamily="18" charset="0"/>
                  </a:rPr>
                  <a:t>Nakshi</a:t>
                </a:r>
                <a:r>
                  <a:rPr lang="en-US" sz="2400" b="1" dirty="0" smtClean="0">
                    <a:latin typeface="Book Antiqua" pitchFamily="18" charset="0"/>
                  </a:rPr>
                  <a:t> </a:t>
                </a:r>
                <a:r>
                  <a:rPr lang="en-US" sz="2400" b="1" dirty="0" err="1" smtClean="0">
                    <a:latin typeface="Book Antiqua" pitchFamily="18" charset="0"/>
                  </a:rPr>
                  <a:t>Kanthar</a:t>
                </a:r>
                <a:r>
                  <a:rPr lang="en-US" sz="2400" b="1" dirty="0" smtClean="0">
                    <a:latin typeface="Book Antiqua" pitchFamily="18" charset="0"/>
                  </a:rPr>
                  <a:t> Math</a:t>
                </a:r>
                <a:endParaRPr lang="en-US" sz="2400" b="1" dirty="0">
                  <a:latin typeface="Book Antiqua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14400" y="6009917"/>
                <a:ext cx="3429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atin typeface="Book Antiqua" pitchFamily="18" charset="0"/>
                  </a:rPr>
                  <a:t>Jasimuddin</a:t>
                </a:r>
                <a:endParaRPr lang="en-US" sz="2400" b="1" dirty="0">
                  <a:latin typeface="Book Antiqua" pitchFamily="18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9310720">
              <a:off x="2371626" y="4001953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Book Antiqua" pitchFamily="18" charset="0"/>
                </a:rPr>
                <a:t>1929</a:t>
              </a:r>
              <a:endParaRPr lang="en-US" sz="4000" b="1" dirty="0">
                <a:latin typeface="Book Antiqua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00486" y="2057400"/>
            <a:ext cx="3959961" cy="4648200"/>
            <a:chOff x="4500486" y="2057400"/>
            <a:chExt cx="3959961" cy="4648200"/>
          </a:xfrm>
        </p:grpSpPr>
        <p:grpSp>
          <p:nvGrpSpPr>
            <p:cNvPr id="14" name="Group 13"/>
            <p:cNvGrpSpPr/>
            <p:nvPr/>
          </p:nvGrpSpPr>
          <p:grpSpPr>
            <a:xfrm>
              <a:off x="4500486" y="2057400"/>
              <a:ext cx="3959961" cy="4648200"/>
              <a:chOff x="4500486" y="2057400"/>
              <a:chExt cx="3959961" cy="46482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256"/>
              <a:stretch/>
            </p:blipFill>
            <p:spPr>
              <a:xfrm>
                <a:off x="4724400" y="2057400"/>
                <a:ext cx="3693886" cy="4648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4500486" y="3280111"/>
                <a:ext cx="3959961" cy="3255999"/>
                <a:chOff x="4500486" y="3280111"/>
                <a:chExt cx="3959961" cy="3255999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 rot="2221289">
                  <a:off x="4500486" y="3280111"/>
                  <a:ext cx="3959961" cy="1209020"/>
                </a:xfrm>
                <a:prstGeom prst="flowChartTerminator">
                  <a:avLst/>
                </a:prstGeom>
                <a:solidFill>
                  <a:schemeClr val="dk1">
                    <a:alpha val="40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prstTxWarp prst="textWave1">
                    <a:avLst/>
                  </a:prstTxWarp>
                  <a:spAutoFit/>
                </a:bodyPr>
                <a:lstStyle/>
                <a:p>
                  <a:r>
                    <a:rPr lang="en-US" sz="2800" b="1" dirty="0" err="1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Book Antiqua" pitchFamily="18" charset="0"/>
                    </a:rPr>
                    <a:t>Sujon</a:t>
                  </a:r>
                  <a:r>
                    <a:rPr lang="en-US" sz="2800" b="1" dirty="0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Book Antiqua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Book Antiqua" pitchFamily="18" charset="0"/>
                    </a:rPr>
                    <a:t>Badiar</a:t>
                  </a:r>
                  <a:r>
                    <a:rPr lang="en-US" sz="2800" b="1" dirty="0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Book Antiqua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Book Antiqua" pitchFamily="18" charset="0"/>
                    </a:rPr>
                    <a:t>Ghat</a:t>
                  </a:r>
                  <a:endParaRPr lang="en-US" sz="2800" b="1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003544" y="6074445"/>
                  <a:ext cx="3429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err="1" smtClean="0">
                      <a:latin typeface="Book Antiqua" pitchFamily="18" charset="0"/>
                    </a:rPr>
                    <a:t>Jasimuddin</a:t>
                  </a:r>
                  <a:endParaRPr lang="en-US" sz="2400" b="1" dirty="0">
                    <a:latin typeface="Book Antiqua" pitchFamily="18" charset="0"/>
                  </a:endParaRPr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 rot="2627814">
              <a:off x="5298823" y="4278874"/>
              <a:ext cx="26066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Book Antiqua" pitchFamily="18" charset="0"/>
                </a:rPr>
                <a:t>1933</a:t>
              </a:r>
              <a:r>
                <a:rPr lang="en-US" sz="4000" b="1" dirty="0" smtClean="0">
                  <a:latin typeface="Book Antiqua" pitchFamily="18" charset="0"/>
                </a:rPr>
                <a:t>….</a:t>
              </a:r>
              <a:endParaRPr lang="en-US" sz="4000" b="1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0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3820" y="4624626"/>
            <a:ext cx="7311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  <a:cs typeface="Times New Roman" pitchFamily="18" charset="0"/>
              </a:rPr>
              <a:t>What have you observed in the video?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267458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Book Antiqua" pitchFamily="18" charset="0"/>
              </a:rPr>
              <a:t>Nakshi</a:t>
            </a:r>
            <a:r>
              <a:rPr lang="en-US" sz="4000" b="1" dirty="0" smtClean="0">
                <a:latin typeface="Book Antiqua" pitchFamily="18" charset="0"/>
              </a:rPr>
              <a:t> </a:t>
            </a:r>
            <a:r>
              <a:rPr lang="en-US" sz="4000" b="1" dirty="0" err="1" smtClean="0">
                <a:latin typeface="Book Antiqua" pitchFamily="18" charset="0"/>
              </a:rPr>
              <a:t>Khantha</a:t>
            </a:r>
            <a:endParaRPr lang="en-US" sz="4000" b="1" dirty="0">
              <a:latin typeface="Book Antiqua" pitchFamily="18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21562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1019629" y="727540"/>
            <a:ext cx="7620000" cy="38100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Let’s observe</a:t>
            </a:r>
          </a:p>
          <a:p>
            <a:pPr algn="ctr"/>
            <a:r>
              <a:rPr lang="en-US" sz="4400" b="1" dirty="0" smtClean="0">
                <a:latin typeface="Book Antiqua" pitchFamily="18" charset="0"/>
              </a:rPr>
              <a:t> a video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143000" y="446314"/>
            <a:ext cx="6858000" cy="2286000"/>
          </a:xfrm>
          <a:prstGeom prst="downArrowCallout">
            <a:avLst>
              <a:gd name="adj1" fmla="val 50397"/>
              <a:gd name="adj2" fmla="val 60556"/>
              <a:gd name="adj3" fmla="val 25000"/>
              <a:gd name="adj4" fmla="val 5434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Our today’s </a:t>
            </a:r>
            <a:r>
              <a:rPr lang="en-US" sz="3600" b="1" dirty="0">
                <a:latin typeface="Book Antiqua" pitchFamily="18" charset="0"/>
              </a:rPr>
              <a:t>l</a:t>
            </a:r>
            <a:r>
              <a:rPr lang="en-US" sz="3600" b="1" dirty="0" smtClean="0">
                <a:latin typeface="Book Antiqua" pitchFamily="18" charset="0"/>
              </a:rPr>
              <a:t>esson is…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990600" y="2754085"/>
            <a:ext cx="7162800" cy="3505200"/>
          </a:xfrm>
          <a:prstGeom prst="pentagon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Book Antiqua" pitchFamily="18" charset="0"/>
              </a:rPr>
              <a:t>Nakshi</a:t>
            </a:r>
            <a:r>
              <a:rPr lang="en-US" sz="3600" b="1" dirty="0" smtClean="0">
                <a:latin typeface="Book Antiqua" pitchFamily="18" charset="0"/>
              </a:rPr>
              <a:t> </a:t>
            </a:r>
            <a:r>
              <a:rPr lang="en-US" sz="3600" b="1" dirty="0" err="1" smtClean="0">
                <a:latin typeface="Book Antiqua" pitchFamily="18" charset="0"/>
              </a:rPr>
              <a:t>Kantha</a:t>
            </a:r>
            <a:endParaRPr lang="en-US" sz="3600" b="1" dirty="0" smtClean="0">
              <a:latin typeface="Book Antiqua" pitchFamily="18" charset="0"/>
            </a:endParaRPr>
          </a:p>
          <a:p>
            <a:pPr algn="ctr"/>
            <a:r>
              <a:rPr lang="en-US" sz="3600" b="1" dirty="0" smtClean="0">
                <a:latin typeface="Book Antiqua" pitchFamily="18" charset="0"/>
              </a:rPr>
              <a:t>Unit-1, Lesson-2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5800" y="304800"/>
            <a:ext cx="7696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Learning Outcomes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286000"/>
            <a:ext cx="8458200" cy="419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By the end of the lesson, learners  will be  able to…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ask and answer questions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 and understand text through silent reading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infer meaning from context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a paragraph</a:t>
            </a:r>
          </a:p>
        </p:txBody>
      </p:sp>
    </p:spTree>
    <p:extLst>
      <p:ext uri="{BB962C8B-B14F-4D97-AF65-F5344CB8AC3E}">
        <p14:creationId xmlns:p14="http://schemas.microsoft.com/office/powerpoint/2010/main" val="27079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50000" r="13272"/>
          <a:stretch/>
        </p:blipFill>
        <p:spPr bwMode="auto">
          <a:xfrm>
            <a:off x="1676400" y="1371600"/>
            <a:ext cx="5536275" cy="317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7244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1 </a:t>
            </a:r>
            <a:r>
              <a:rPr lang="en-US" sz="2800" b="1" dirty="0">
                <a:latin typeface="Book Antiqua" pitchFamily="18" charset="0"/>
              </a:rPr>
              <a:t>What do you see in the picture?</a:t>
            </a:r>
          </a:p>
          <a:p>
            <a:r>
              <a:rPr lang="en-US" sz="2800" b="1" dirty="0">
                <a:latin typeface="Book Antiqua" pitchFamily="18" charset="0"/>
              </a:rPr>
              <a:t>2 What is it called?</a:t>
            </a:r>
          </a:p>
          <a:p>
            <a:r>
              <a:rPr lang="en-US" sz="2800" b="1" dirty="0">
                <a:latin typeface="Book Antiqua" pitchFamily="18" charset="0"/>
              </a:rPr>
              <a:t>3 Have you seen it before? Where?</a:t>
            </a:r>
          </a:p>
          <a:p>
            <a:r>
              <a:rPr lang="en-US" sz="2800" b="1" dirty="0">
                <a:latin typeface="Book Antiqua" pitchFamily="18" charset="0"/>
              </a:rPr>
              <a:t>4 What do we do with 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837" y="304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 Look at the picture and the questions. Then ask and answer the questions with your partner</a:t>
            </a:r>
            <a:r>
              <a:rPr lang="en-US" sz="2800" b="1" dirty="0" smtClean="0">
                <a:latin typeface="Book Antiqua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432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1007</Words>
  <Application>Microsoft Office PowerPoint</Application>
  <PresentationFormat>On-screen Show (4:3)</PresentationFormat>
  <Paragraphs>158</Paragraphs>
  <Slides>25</Slides>
  <Notes>23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57</cp:revision>
  <dcterms:created xsi:type="dcterms:W3CDTF">2015-01-18T00:59:43Z</dcterms:created>
  <dcterms:modified xsi:type="dcterms:W3CDTF">2015-06-24T04:02:47Z</dcterms:modified>
</cp:coreProperties>
</file>